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9990375" cy="37490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84188" indent="-381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71550" indent="-77788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455738" indent="-117475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943100" indent="-157163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808">
          <p15:clr>
            <a:srgbClr val="A4A3A4"/>
          </p15:clr>
        </p15:guide>
        <p15:guide id="2" pos="157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CCECFF"/>
    <a:srgbClr val="99CCFF"/>
    <a:srgbClr val="011893"/>
    <a:srgbClr val="DDDDDD"/>
    <a:srgbClr val="393078"/>
    <a:srgbClr val="115028"/>
    <a:srgbClr val="AA0032"/>
    <a:srgbClr val="FFFF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3EF186-2339-4987-A6A1-5689AE681364}" v="4" dt="2021-02-26T23:06:16.9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45"/>
    <p:restoredTop sz="92789" autoAdjust="0"/>
  </p:normalViewPr>
  <p:slideViewPr>
    <p:cSldViewPr>
      <p:cViewPr varScale="1">
        <p:scale>
          <a:sx n="21" d="100"/>
          <a:sy n="21" d="100"/>
        </p:scale>
        <p:origin x="2624" y="272"/>
      </p:cViewPr>
      <p:guideLst>
        <p:guide orient="horz" pos="11808"/>
        <p:guide pos="157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2.xml"/><Relationship Id="rId5" Type="http://schemas.openxmlformats.org/officeDocument/2006/relationships/presProps" Target="presProps.xml"/><Relationship Id="rId10" Type="http://schemas.openxmlformats.org/officeDocument/2006/relationships/customXml" Target="../customXml/item1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>
            <a:extLst>
              <a:ext uri="{FF2B5EF4-FFF2-40B4-BE49-F238E27FC236}">
                <a16:creationId xmlns:a16="http://schemas.microsoft.com/office/drawing/2014/main" id="{9D26D317-7B61-4757-BDC8-A8DD9E250C5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1027">
            <a:extLst>
              <a:ext uri="{FF2B5EF4-FFF2-40B4-BE49-F238E27FC236}">
                <a16:creationId xmlns:a16="http://schemas.microsoft.com/office/drawing/2014/main" id="{9DC9D97F-80ED-4923-951A-3D0F1B78A41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1028">
            <a:extLst>
              <a:ext uri="{FF2B5EF4-FFF2-40B4-BE49-F238E27FC236}">
                <a16:creationId xmlns:a16="http://schemas.microsoft.com/office/drawing/2014/main" id="{4832B2B2-8A14-4DBA-9BE1-6E710709095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1029">
            <a:extLst>
              <a:ext uri="{FF2B5EF4-FFF2-40B4-BE49-F238E27FC236}">
                <a16:creationId xmlns:a16="http://schemas.microsoft.com/office/drawing/2014/main" id="{FDA3828A-5AEC-451F-B38A-F7BB9AE683F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34F4FE2-3BCF-4E0A-B9C3-FFBAFAE4D3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4607CED-5C18-4F4F-8123-4E8A8CF90A8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EC3EBD5-7DA1-4AAD-B2A7-BEFEC9FB123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DA1A63C7-6B82-4280-9E1D-4F8A38185D9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34075881-D106-43B9-ACF3-2CC8BC2DEE1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409FD13B-3FD8-42BA-8277-9D904079382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DE549357-E9F9-4EBF-BA05-554710936B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5CD5FB5-013E-4F1E-BA97-60A119DEBB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pitchFamily="-105" charset="-128"/>
        <a:cs typeface="ＭＳ Ｐゴシック" pitchFamily="-105" charset="-128"/>
      </a:defRPr>
    </a:lvl1pPr>
    <a:lvl2pPr marL="48418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7155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45573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9431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429759" algn="l" defTabSz="97190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15710" algn="l" defTabSz="97190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01663" algn="l" defTabSz="97190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87614" algn="l" defTabSz="97190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7741F27C-BA96-446E-923D-0FBB7EF7A8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05CDBDD-0EA7-4DC8-99C8-EC6B40DF060D}" type="slidenum">
              <a:rPr lang="en-US" altLang="en-US" sz="1200"/>
              <a:pPr>
                <a:spcBef>
                  <a:spcPct val="0"/>
                </a:spcBef>
              </a:pPr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153BDD74-FA38-4FD3-8A53-F9B7AD7DDC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7DCC57A-37FD-4D03-B1BA-523573A22F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9602" y="11647047"/>
            <a:ext cx="42491175" cy="80346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99200" y="21243837"/>
            <a:ext cx="34991977" cy="9582327"/>
          </a:xfrm>
        </p:spPr>
        <p:txBody>
          <a:bodyPr/>
          <a:lstStyle>
            <a:lvl1pPr marL="0" indent="0" algn="ctr">
              <a:buNone/>
              <a:defRPr/>
            </a:lvl1pPr>
            <a:lvl2pPr marL="485951" indent="0" algn="ctr">
              <a:buNone/>
              <a:defRPr/>
            </a:lvl2pPr>
            <a:lvl3pPr marL="971904" indent="0" algn="ctr">
              <a:buNone/>
              <a:defRPr/>
            </a:lvl3pPr>
            <a:lvl4pPr marL="1457855" indent="0" algn="ctr">
              <a:buNone/>
              <a:defRPr/>
            </a:lvl4pPr>
            <a:lvl5pPr marL="1943807" indent="0" algn="ctr">
              <a:buNone/>
              <a:defRPr/>
            </a:lvl5pPr>
            <a:lvl6pPr marL="2429759" indent="0" algn="ctr">
              <a:buNone/>
              <a:defRPr/>
            </a:lvl6pPr>
            <a:lvl7pPr marL="2915710" indent="0" algn="ctr">
              <a:buNone/>
              <a:defRPr/>
            </a:lvl7pPr>
            <a:lvl8pPr marL="3401663" indent="0" algn="ctr">
              <a:buNone/>
              <a:defRPr/>
            </a:lvl8pPr>
            <a:lvl9pPr marL="388761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0D2857-EF6D-4F70-86E4-92D4DE7EE9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33D54E-2745-4529-A25A-55CE4F972E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9A7AEC-E181-4E18-8AD8-9C7AE61C76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25EC49-15EC-4259-9679-027214D79B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3654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51AA2C-E66C-4A5D-9867-63A36F2C4B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097A74-22F4-4284-B136-12286EBCA0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11CDBB-3971-4648-8DF6-F1069E3C0E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8A44D-761B-4C0E-A2DE-EE736C8B94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843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243988" y="1502437"/>
            <a:ext cx="11247191" cy="319886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0805" y="1502437"/>
            <a:ext cx="33588891" cy="319886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A62BF6-BE99-44A5-9A16-9419B4BB60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F69454-6794-42FE-ABA0-8A25023B53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F77B21-E958-48A1-BFBF-6285BAF5DE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155655-E6C9-47E2-BA77-AC9006F04F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98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A33788-42B6-4BDC-81DB-088EFFFF27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EFC38F-E54D-44CC-8DF2-6FAB50A381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4A7053-DD02-48E6-AB22-DD8276A1DC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565F8A-AF79-4110-B236-1F1079C9AD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923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8894" y="24091417"/>
            <a:ext cx="42491175" cy="7445287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48894" y="15890391"/>
            <a:ext cx="42491175" cy="8201025"/>
          </a:xfrm>
        </p:spPr>
        <p:txBody>
          <a:bodyPr anchor="b"/>
          <a:lstStyle>
            <a:lvl1pPr marL="0" indent="0">
              <a:buNone/>
              <a:defRPr sz="2100"/>
            </a:lvl1pPr>
            <a:lvl2pPr marL="485951" indent="0">
              <a:buNone/>
              <a:defRPr sz="2000"/>
            </a:lvl2pPr>
            <a:lvl3pPr marL="971904" indent="0">
              <a:buNone/>
              <a:defRPr sz="1700"/>
            </a:lvl3pPr>
            <a:lvl4pPr marL="1457855" indent="0">
              <a:buNone/>
              <a:defRPr sz="1500"/>
            </a:lvl4pPr>
            <a:lvl5pPr marL="1943807" indent="0">
              <a:buNone/>
              <a:defRPr sz="1500"/>
            </a:lvl5pPr>
            <a:lvl6pPr marL="2429759" indent="0">
              <a:buNone/>
              <a:defRPr sz="1500"/>
            </a:lvl6pPr>
            <a:lvl7pPr marL="2915710" indent="0">
              <a:buNone/>
              <a:defRPr sz="1500"/>
            </a:lvl7pPr>
            <a:lvl8pPr marL="3401663" indent="0">
              <a:buNone/>
              <a:defRPr sz="1500"/>
            </a:lvl8pPr>
            <a:lvl9pPr marL="3887614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FFFFD7-2529-4A3C-8DB5-8D3432F28B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A3811F-3E7B-4CB7-9261-B84403E411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3857A8-D0C3-4C1D-A468-7B545DA313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66817-910C-4A3A-8486-729FE91F4C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9383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0805" y="8748845"/>
            <a:ext cx="22417238" cy="2474229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72333" y="8748845"/>
            <a:ext cx="22418845" cy="2474229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DA7764-3D42-4357-AAA3-4DAF32FD45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9B42A6-AFD9-4AF9-928C-912BBDBC7A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850129-8C2E-40FE-8436-DB3DEBA6D9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5A4EA6-77B5-4EC9-9094-CCB8EA00BB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974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9199" y="1500628"/>
            <a:ext cx="44991981" cy="624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9198" y="8392673"/>
            <a:ext cx="22087760" cy="3496645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951" indent="0">
              <a:buNone/>
              <a:defRPr sz="2100" b="1"/>
            </a:lvl2pPr>
            <a:lvl3pPr marL="971904" indent="0">
              <a:buNone/>
              <a:defRPr sz="2000" b="1"/>
            </a:lvl3pPr>
            <a:lvl4pPr marL="1457855" indent="0">
              <a:buNone/>
              <a:defRPr sz="1700" b="1"/>
            </a:lvl4pPr>
            <a:lvl5pPr marL="1943807" indent="0">
              <a:buNone/>
              <a:defRPr sz="1700" b="1"/>
            </a:lvl5pPr>
            <a:lvl6pPr marL="2429759" indent="0">
              <a:buNone/>
              <a:defRPr sz="1700" b="1"/>
            </a:lvl6pPr>
            <a:lvl7pPr marL="2915710" indent="0">
              <a:buNone/>
              <a:defRPr sz="1700" b="1"/>
            </a:lvl7pPr>
            <a:lvl8pPr marL="3401663" indent="0">
              <a:buNone/>
              <a:defRPr sz="1700" b="1"/>
            </a:lvl8pPr>
            <a:lvl9pPr marL="3887614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99198" y="11889318"/>
            <a:ext cx="22087760" cy="2160001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393774" y="8392673"/>
            <a:ext cx="22097405" cy="3496645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951" indent="0">
              <a:buNone/>
              <a:defRPr sz="2100" b="1"/>
            </a:lvl2pPr>
            <a:lvl3pPr marL="971904" indent="0">
              <a:buNone/>
              <a:defRPr sz="2000" b="1"/>
            </a:lvl3pPr>
            <a:lvl4pPr marL="1457855" indent="0">
              <a:buNone/>
              <a:defRPr sz="1700" b="1"/>
            </a:lvl4pPr>
            <a:lvl5pPr marL="1943807" indent="0">
              <a:buNone/>
              <a:defRPr sz="1700" b="1"/>
            </a:lvl5pPr>
            <a:lvl6pPr marL="2429759" indent="0">
              <a:buNone/>
              <a:defRPr sz="1700" b="1"/>
            </a:lvl6pPr>
            <a:lvl7pPr marL="2915710" indent="0">
              <a:buNone/>
              <a:defRPr sz="1700" b="1"/>
            </a:lvl7pPr>
            <a:lvl8pPr marL="3401663" indent="0">
              <a:buNone/>
              <a:defRPr sz="1700" b="1"/>
            </a:lvl8pPr>
            <a:lvl9pPr marL="3887614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393774" y="11889318"/>
            <a:ext cx="22097405" cy="2160001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AB8E899-CE0B-4691-94F5-46F6DC5D43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F7781DE-8591-4370-AD6A-56D7FF5660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3FC6C9C-A821-4D8C-A93F-16173063AA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8600C0-DFF3-4781-8E23-3952DAD563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974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ED09646-3FA9-40EE-90A9-3F1020FABC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D370B11-FEE0-4A60-A329-107BF4F616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722E7F9-4F3F-4C89-AD56-DD519D7FA2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15E166-796E-419E-9B2D-15DDE9F394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301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E90EEDB-89ED-493A-AC47-3020830A81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0BE225B-F74B-494C-9815-7E011EA4B1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08FAF6B-70B5-4FE9-9D1D-2799EDD68C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B0A9A-B23B-4865-8557-CF220B62A5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9492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9199" y="1493397"/>
            <a:ext cx="16446485" cy="635145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45170" y="1493397"/>
            <a:ext cx="27946008" cy="3199593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99199" y="7844852"/>
            <a:ext cx="16446485" cy="25644475"/>
          </a:xfrm>
        </p:spPr>
        <p:txBody>
          <a:bodyPr/>
          <a:lstStyle>
            <a:lvl1pPr marL="0" indent="0">
              <a:buNone/>
              <a:defRPr sz="1500"/>
            </a:lvl1pPr>
            <a:lvl2pPr marL="485951" indent="0">
              <a:buNone/>
              <a:defRPr sz="1300"/>
            </a:lvl2pPr>
            <a:lvl3pPr marL="971904" indent="0">
              <a:buNone/>
              <a:defRPr sz="1100"/>
            </a:lvl3pPr>
            <a:lvl4pPr marL="1457855" indent="0">
              <a:buNone/>
              <a:defRPr sz="1000"/>
            </a:lvl4pPr>
            <a:lvl5pPr marL="1943807" indent="0">
              <a:buNone/>
              <a:defRPr sz="1000"/>
            </a:lvl5pPr>
            <a:lvl6pPr marL="2429759" indent="0">
              <a:buNone/>
              <a:defRPr sz="1000"/>
            </a:lvl6pPr>
            <a:lvl7pPr marL="2915710" indent="0">
              <a:buNone/>
              <a:defRPr sz="1000"/>
            </a:lvl7pPr>
            <a:lvl8pPr marL="3401663" indent="0">
              <a:buNone/>
              <a:defRPr sz="1000"/>
            </a:lvl8pPr>
            <a:lvl9pPr marL="388761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5516AE-5939-43FE-9355-3966DD068C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37E9E3-48E7-45D4-96C0-194D33CDFF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5AF934-1723-4FB1-A915-AE570F9EC5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FABDB-E497-43C0-B0CA-0618554DF1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1423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9105" y="26242920"/>
            <a:ext cx="29993582" cy="309888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799105" y="3350200"/>
            <a:ext cx="29993582" cy="22493154"/>
          </a:xfrm>
        </p:spPr>
        <p:txBody>
          <a:bodyPr/>
          <a:lstStyle>
            <a:lvl1pPr marL="0" indent="0">
              <a:buNone/>
              <a:defRPr sz="3400"/>
            </a:lvl1pPr>
            <a:lvl2pPr marL="485951" indent="0">
              <a:buNone/>
              <a:defRPr sz="2900"/>
            </a:lvl2pPr>
            <a:lvl3pPr marL="971904" indent="0">
              <a:buNone/>
              <a:defRPr sz="2500"/>
            </a:lvl3pPr>
            <a:lvl4pPr marL="1457855" indent="0">
              <a:buNone/>
              <a:defRPr sz="2100"/>
            </a:lvl4pPr>
            <a:lvl5pPr marL="1943807" indent="0">
              <a:buNone/>
              <a:defRPr sz="2100"/>
            </a:lvl5pPr>
            <a:lvl6pPr marL="2429759" indent="0">
              <a:buNone/>
              <a:defRPr sz="2100"/>
            </a:lvl6pPr>
            <a:lvl7pPr marL="2915710" indent="0">
              <a:buNone/>
              <a:defRPr sz="2100"/>
            </a:lvl7pPr>
            <a:lvl8pPr marL="3401663" indent="0">
              <a:buNone/>
              <a:defRPr sz="2100"/>
            </a:lvl8pPr>
            <a:lvl9pPr marL="3887614" indent="0">
              <a:buNone/>
              <a:defRPr sz="2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99105" y="29341808"/>
            <a:ext cx="29993582" cy="4398829"/>
          </a:xfrm>
        </p:spPr>
        <p:txBody>
          <a:bodyPr/>
          <a:lstStyle>
            <a:lvl1pPr marL="0" indent="0">
              <a:buNone/>
              <a:defRPr sz="1500"/>
            </a:lvl1pPr>
            <a:lvl2pPr marL="485951" indent="0">
              <a:buNone/>
              <a:defRPr sz="1300"/>
            </a:lvl2pPr>
            <a:lvl3pPr marL="971904" indent="0">
              <a:buNone/>
              <a:defRPr sz="1100"/>
            </a:lvl3pPr>
            <a:lvl4pPr marL="1457855" indent="0">
              <a:buNone/>
              <a:defRPr sz="1000"/>
            </a:lvl4pPr>
            <a:lvl5pPr marL="1943807" indent="0">
              <a:buNone/>
              <a:defRPr sz="1000"/>
            </a:lvl5pPr>
            <a:lvl6pPr marL="2429759" indent="0">
              <a:buNone/>
              <a:defRPr sz="1000"/>
            </a:lvl6pPr>
            <a:lvl7pPr marL="2915710" indent="0">
              <a:buNone/>
              <a:defRPr sz="1000"/>
            </a:lvl7pPr>
            <a:lvl8pPr marL="3401663" indent="0">
              <a:buNone/>
              <a:defRPr sz="1000"/>
            </a:lvl8pPr>
            <a:lvl9pPr marL="388761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537345-629F-4743-AC9D-06100B041B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6DDE24-E579-4F2C-B2DE-5C3D1D6A5E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328A2E-FD6A-40D6-9295-086C06C0BF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472AC1-9FF8-4AF0-B199-D9F6E8251E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38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9203A95-FFF6-4DF3-98C0-22BDCEFD8B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01900" y="1503363"/>
            <a:ext cx="44988163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99825" tIns="249913" rIns="499825" bIns="2499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9E6B7CA-A887-42B2-9975-3F0AF4B1E7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01900" y="8750300"/>
            <a:ext cx="44988163" cy="2473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99825" tIns="249913" rIns="499825" bIns="2499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4616856-E95F-47E6-BC08-B1C7218048D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1900" y="34140775"/>
            <a:ext cx="11661775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9825" tIns="249913" rIns="499825" bIns="24991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6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BAD71FE-5606-4AB7-B67D-4E04FE639C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081500" y="34140775"/>
            <a:ext cx="15828963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9825" tIns="249913" rIns="499825" bIns="24991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6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5F167BD-EBD3-40EC-B147-2D1459BE7F9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28288" y="34140775"/>
            <a:ext cx="11661775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9825" tIns="249913" rIns="499825" bIns="2499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600"/>
            </a:lvl1pPr>
          </a:lstStyle>
          <a:p>
            <a:fld id="{8565F3CE-FE56-4CA3-9B8D-CD49B5A287F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99038" rtl="0" eaLnBrk="0" fontAlgn="base" hangingPunct="0">
        <a:spcBef>
          <a:spcPct val="0"/>
        </a:spcBef>
        <a:spcAft>
          <a:spcPct val="0"/>
        </a:spcAft>
        <a:defRPr sz="241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defTabSz="4999038" rtl="0" eaLnBrk="0" fontAlgn="base" hangingPunct="0">
        <a:spcBef>
          <a:spcPct val="0"/>
        </a:spcBef>
        <a:spcAft>
          <a:spcPct val="0"/>
        </a:spcAft>
        <a:defRPr sz="24100">
          <a:solidFill>
            <a:schemeClr val="tx2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2pPr>
      <a:lvl3pPr algn="ctr" defTabSz="4999038" rtl="0" eaLnBrk="0" fontAlgn="base" hangingPunct="0">
        <a:spcBef>
          <a:spcPct val="0"/>
        </a:spcBef>
        <a:spcAft>
          <a:spcPct val="0"/>
        </a:spcAft>
        <a:defRPr sz="24100">
          <a:solidFill>
            <a:schemeClr val="tx2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3pPr>
      <a:lvl4pPr algn="ctr" defTabSz="4999038" rtl="0" eaLnBrk="0" fontAlgn="base" hangingPunct="0">
        <a:spcBef>
          <a:spcPct val="0"/>
        </a:spcBef>
        <a:spcAft>
          <a:spcPct val="0"/>
        </a:spcAft>
        <a:defRPr sz="24100">
          <a:solidFill>
            <a:schemeClr val="tx2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4pPr>
      <a:lvl5pPr algn="ctr" defTabSz="4999038" rtl="0" eaLnBrk="0" fontAlgn="base" hangingPunct="0">
        <a:spcBef>
          <a:spcPct val="0"/>
        </a:spcBef>
        <a:spcAft>
          <a:spcPct val="0"/>
        </a:spcAft>
        <a:defRPr sz="24100">
          <a:solidFill>
            <a:schemeClr val="tx2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5pPr>
      <a:lvl6pPr marL="485951" algn="ctr" defTabSz="4999566" rtl="0" fontAlgn="base">
        <a:spcBef>
          <a:spcPct val="0"/>
        </a:spcBef>
        <a:spcAft>
          <a:spcPct val="0"/>
        </a:spcAft>
        <a:defRPr sz="24100">
          <a:solidFill>
            <a:schemeClr val="tx2"/>
          </a:solidFill>
          <a:latin typeface="Arial" charset="0"/>
        </a:defRPr>
      </a:lvl6pPr>
      <a:lvl7pPr marL="971904" algn="ctr" defTabSz="4999566" rtl="0" fontAlgn="base">
        <a:spcBef>
          <a:spcPct val="0"/>
        </a:spcBef>
        <a:spcAft>
          <a:spcPct val="0"/>
        </a:spcAft>
        <a:defRPr sz="24100">
          <a:solidFill>
            <a:schemeClr val="tx2"/>
          </a:solidFill>
          <a:latin typeface="Arial" charset="0"/>
        </a:defRPr>
      </a:lvl7pPr>
      <a:lvl8pPr marL="1457855" algn="ctr" defTabSz="4999566" rtl="0" fontAlgn="base">
        <a:spcBef>
          <a:spcPct val="0"/>
        </a:spcBef>
        <a:spcAft>
          <a:spcPct val="0"/>
        </a:spcAft>
        <a:defRPr sz="24100">
          <a:solidFill>
            <a:schemeClr val="tx2"/>
          </a:solidFill>
          <a:latin typeface="Arial" charset="0"/>
        </a:defRPr>
      </a:lvl8pPr>
      <a:lvl9pPr marL="1943807" algn="ctr" defTabSz="4999566" rtl="0" fontAlgn="base">
        <a:spcBef>
          <a:spcPct val="0"/>
        </a:spcBef>
        <a:spcAft>
          <a:spcPct val="0"/>
        </a:spcAft>
        <a:defRPr sz="24100">
          <a:solidFill>
            <a:schemeClr val="tx2"/>
          </a:solidFill>
          <a:latin typeface="Arial" charset="0"/>
        </a:defRPr>
      </a:lvl9pPr>
    </p:titleStyle>
    <p:bodyStyle>
      <a:lvl1pPr marL="1874838" indent="-1874838" algn="l" defTabSz="4999038" rtl="0" eaLnBrk="0" fontAlgn="base" hangingPunct="0">
        <a:spcBef>
          <a:spcPct val="20000"/>
        </a:spcBef>
        <a:spcAft>
          <a:spcPct val="0"/>
        </a:spcAft>
        <a:buChar char="•"/>
        <a:defRPr sz="176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4060825" indent="-1562100" algn="l" defTabSz="4999038" rtl="0" eaLnBrk="0" fontAlgn="base" hangingPunct="0">
        <a:spcBef>
          <a:spcPct val="20000"/>
        </a:spcBef>
        <a:spcAft>
          <a:spcPct val="0"/>
        </a:spcAft>
        <a:buChar char="–"/>
        <a:defRPr sz="15300">
          <a:solidFill>
            <a:schemeClr val="tx1"/>
          </a:solidFill>
          <a:latin typeface="+mn-lt"/>
          <a:ea typeface="ＭＳ Ｐゴシック" charset="-128"/>
        </a:defRPr>
      </a:lvl2pPr>
      <a:lvl3pPr marL="6248400" indent="-1247775" algn="l" defTabSz="4999038" rtl="0" eaLnBrk="0" fontAlgn="base" hangingPunct="0">
        <a:spcBef>
          <a:spcPct val="20000"/>
        </a:spcBef>
        <a:spcAft>
          <a:spcPct val="0"/>
        </a:spcAft>
        <a:buChar char="•"/>
        <a:defRPr sz="13100">
          <a:solidFill>
            <a:schemeClr val="tx1"/>
          </a:solidFill>
          <a:latin typeface="+mn-lt"/>
          <a:ea typeface="ＭＳ Ｐゴシック" charset="-128"/>
        </a:defRPr>
      </a:lvl3pPr>
      <a:lvl4pPr marL="8745538" indent="-1247775" algn="l" defTabSz="4999038" rtl="0" eaLnBrk="0" fontAlgn="base" hangingPunct="0">
        <a:spcBef>
          <a:spcPct val="20000"/>
        </a:spcBef>
        <a:spcAft>
          <a:spcPct val="0"/>
        </a:spcAft>
        <a:buChar char="–"/>
        <a:defRPr sz="11000">
          <a:solidFill>
            <a:schemeClr val="tx1"/>
          </a:solidFill>
          <a:latin typeface="+mn-lt"/>
          <a:ea typeface="ＭＳ Ｐゴシック" charset="-128"/>
        </a:defRPr>
      </a:lvl4pPr>
      <a:lvl5pPr marL="11244263" indent="-1246188" algn="l" defTabSz="4999038" rtl="0" eaLnBrk="0" fontAlgn="base" hangingPunct="0">
        <a:spcBef>
          <a:spcPct val="20000"/>
        </a:spcBef>
        <a:spcAft>
          <a:spcPct val="0"/>
        </a:spcAft>
        <a:buChar char="»"/>
        <a:defRPr sz="11000">
          <a:solidFill>
            <a:schemeClr val="tx1"/>
          </a:solidFill>
          <a:latin typeface="+mn-lt"/>
          <a:ea typeface="ＭＳ Ｐゴシック" charset="-128"/>
        </a:defRPr>
      </a:lvl5pPr>
      <a:lvl6pPr marL="11732022" indent="-1248626" algn="l" defTabSz="4999566" rtl="0" fontAlgn="base">
        <a:spcBef>
          <a:spcPct val="20000"/>
        </a:spcBef>
        <a:spcAft>
          <a:spcPct val="0"/>
        </a:spcAft>
        <a:buChar char="»"/>
        <a:defRPr sz="11000">
          <a:solidFill>
            <a:schemeClr val="tx1"/>
          </a:solidFill>
          <a:latin typeface="+mn-lt"/>
        </a:defRPr>
      </a:lvl6pPr>
      <a:lvl7pPr marL="12217975" indent="-1248626" algn="l" defTabSz="4999566" rtl="0" fontAlgn="base">
        <a:spcBef>
          <a:spcPct val="20000"/>
        </a:spcBef>
        <a:spcAft>
          <a:spcPct val="0"/>
        </a:spcAft>
        <a:buChar char="»"/>
        <a:defRPr sz="11000">
          <a:solidFill>
            <a:schemeClr val="tx1"/>
          </a:solidFill>
          <a:latin typeface="+mn-lt"/>
        </a:defRPr>
      </a:lvl7pPr>
      <a:lvl8pPr marL="12703926" indent="-1248626" algn="l" defTabSz="4999566" rtl="0" fontAlgn="base">
        <a:spcBef>
          <a:spcPct val="20000"/>
        </a:spcBef>
        <a:spcAft>
          <a:spcPct val="0"/>
        </a:spcAft>
        <a:buChar char="»"/>
        <a:defRPr sz="11000">
          <a:solidFill>
            <a:schemeClr val="tx1"/>
          </a:solidFill>
          <a:latin typeface="+mn-lt"/>
        </a:defRPr>
      </a:lvl8pPr>
      <a:lvl9pPr marL="13189878" indent="-1248626" algn="l" defTabSz="4999566" rtl="0" fontAlgn="base">
        <a:spcBef>
          <a:spcPct val="20000"/>
        </a:spcBef>
        <a:spcAft>
          <a:spcPct val="0"/>
        </a:spcAft>
        <a:buChar char="»"/>
        <a:defRPr sz="1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719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5951" algn="l" defTabSz="9719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904" algn="l" defTabSz="9719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57855" algn="l" defTabSz="9719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807" algn="l" defTabSz="9719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9759" algn="l" defTabSz="9719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5710" algn="l" defTabSz="9719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1663" algn="l" defTabSz="9719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7614" algn="l" defTabSz="9719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file:////var/folders/45/ltbn1fyx71v4hs_czxhyjz4m0000gn/T/com.microsoft.Word/WebArchiveCopyPasteTempFiles/jCYGAAAAAElFTkSuQmC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>
            <a:extLst>
              <a:ext uri="{FF2B5EF4-FFF2-40B4-BE49-F238E27FC236}">
                <a16:creationId xmlns:a16="http://schemas.microsoft.com/office/drawing/2014/main" id="{D592B4BE-9B3F-487F-B075-1CBBC602D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3363" y="228600"/>
            <a:ext cx="35031565" cy="4425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786" tIns="72893" rIns="145786" bIns="72893" anchor="ctr"/>
          <a:lstStyle>
            <a:lvl1pPr defTabSz="4999038">
              <a:spcBef>
                <a:spcPct val="20000"/>
              </a:spcBef>
              <a:buChar char="•"/>
              <a:defRPr sz="17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999038">
              <a:spcBef>
                <a:spcPct val="20000"/>
              </a:spcBef>
              <a:buChar char="–"/>
              <a:defRPr sz="15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999038">
              <a:spcBef>
                <a:spcPct val="20000"/>
              </a:spcBef>
              <a:buChar char="•"/>
              <a:defRPr sz="1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999038">
              <a:spcBef>
                <a:spcPct val="20000"/>
              </a:spcBef>
              <a:buChar char="–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999038">
              <a:spcBef>
                <a:spcPct val="20000"/>
              </a:spcBef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999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999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999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999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b="1" dirty="0">
                <a:solidFill>
                  <a:srgbClr val="011893"/>
                </a:solidFill>
              </a:rPr>
              <a:t>Implications of Virtual Reality Technology on Aging and Fear of Falling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rgbClr val="011893"/>
                </a:solidFill>
              </a:rPr>
              <a:t>Malia Menon, OTDS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rgbClr val="011893"/>
                </a:solidFill>
              </a:rPr>
              <a:t>Huntington University Doctor of Occupational Therapy Program</a:t>
            </a:r>
            <a:endParaRPr lang="en-US" altLang="en-US" sz="8000" dirty="0">
              <a:solidFill>
                <a:srgbClr val="011893"/>
              </a:solidFill>
            </a:endParaRPr>
          </a:p>
        </p:txBody>
      </p:sp>
      <p:sp>
        <p:nvSpPr>
          <p:cNvPr id="15363" name="Rectangle 9">
            <a:extLst>
              <a:ext uri="{FF2B5EF4-FFF2-40B4-BE49-F238E27FC236}">
                <a16:creationId xmlns:a16="http://schemas.microsoft.com/office/drawing/2014/main" id="{58A35BB2-F396-4C89-93B8-A6571DC5E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5325" y="5059363"/>
            <a:ext cx="24395113" cy="117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45786" tIns="72893" rIns="145786" bIns="72893" anchor="ctr"/>
          <a:lstStyle>
            <a:lvl1pPr defTabSz="4999038">
              <a:spcBef>
                <a:spcPct val="20000"/>
              </a:spcBef>
              <a:buChar char="•"/>
              <a:defRPr sz="17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999038">
              <a:spcBef>
                <a:spcPct val="20000"/>
              </a:spcBef>
              <a:buChar char="–"/>
              <a:defRPr sz="15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999038">
              <a:spcBef>
                <a:spcPct val="20000"/>
              </a:spcBef>
              <a:buChar char="•"/>
              <a:defRPr sz="1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999038">
              <a:spcBef>
                <a:spcPct val="20000"/>
              </a:spcBef>
              <a:buChar char="–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999038">
              <a:spcBef>
                <a:spcPct val="20000"/>
              </a:spcBef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999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999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999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999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100" b="1" dirty="0">
                <a:solidFill>
                  <a:srgbClr val="011893"/>
                </a:solidFill>
              </a:rPr>
              <a:t>Project Completion and Outcomes</a:t>
            </a:r>
          </a:p>
        </p:txBody>
      </p:sp>
      <p:sp>
        <p:nvSpPr>
          <p:cNvPr id="15366" name="Rectangle 8">
            <a:extLst>
              <a:ext uri="{FF2B5EF4-FFF2-40B4-BE49-F238E27FC236}">
                <a16:creationId xmlns:a16="http://schemas.microsoft.com/office/drawing/2014/main" id="{D746C1E3-1DD3-4C46-BDA3-5F33F0295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22506" y="20252190"/>
            <a:ext cx="5372099" cy="128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5786" tIns="72893" rIns="145786" bIns="72893" anchor="ctr"/>
          <a:lstStyle>
            <a:lvl1pPr defTabSz="4999038">
              <a:spcBef>
                <a:spcPct val="20000"/>
              </a:spcBef>
              <a:buChar char="•"/>
              <a:defRPr sz="17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999038">
              <a:spcBef>
                <a:spcPct val="20000"/>
              </a:spcBef>
              <a:buChar char="–"/>
              <a:defRPr sz="15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999038">
              <a:spcBef>
                <a:spcPct val="20000"/>
              </a:spcBef>
              <a:buChar char="•"/>
              <a:defRPr sz="1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999038">
              <a:spcBef>
                <a:spcPct val="20000"/>
              </a:spcBef>
              <a:buChar char="–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999038">
              <a:spcBef>
                <a:spcPct val="20000"/>
              </a:spcBef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999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999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999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999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100" b="1" dirty="0">
                <a:solidFill>
                  <a:srgbClr val="011893"/>
                </a:solidFill>
              </a:rPr>
              <a:t>Deliverables</a:t>
            </a:r>
          </a:p>
        </p:txBody>
      </p:sp>
      <p:sp>
        <p:nvSpPr>
          <p:cNvPr id="15367" name="Rectangle 3">
            <a:extLst>
              <a:ext uri="{FF2B5EF4-FFF2-40B4-BE49-F238E27FC236}">
                <a16:creationId xmlns:a16="http://schemas.microsoft.com/office/drawing/2014/main" id="{88875244-C00D-498F-AA68-8E0D42A90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5325" y="34823400"/>
            <a:ext cx="24685424" cy="2046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703763">
              <a:spcBef>
                <a:spcPct val="20000"/>
              </a:spcBef>
              <a:buChar char="•"/>
              <a:defRPr sz="17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5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sp>
        <p:nvSpPr>
          <p:cNvPr id="15368" name="TextBox 4">
            <a:extLst>
              <a:ext uri="{FF2B5EF4-FFF2-40B4-BE49-F238E27FC236}">
                <a16:creationId xmlns:a16="http://schemas.microsoft.com/office/drawing/2014/main" id="{0FA42C7C-59D6-4123-9CDD-B7E701D1A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85688" y="34823400"/>
            <a:ext cx="24325061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7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5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/>
              <a:t>KEY REFERENCES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/>
              <a:t>*Full reference list and image reference list available upon request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dirty="0"/>
          </a:p>
        </p:txBody>
      </p:sp>
      <p:sp>
        <p:nvSpPr>
          <p:cNvPr id="15369" name="Rectangle 8">
            <a:extLst>
              <a:ext uri="{FF2B5EF4-FFF2-40B4-BE49-F238E27FC236}">
                <a16:creationId xmlns:a16="http://schemas.microsoft.com/office/drawing/2014/main" id="{99092EB5-B9A8-4056-8522-A1D8EDE5D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9788" y="4876800"/>
            <a:ext cx="145923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5786" tIns="72893" rIns="145786" bIns="72893" anchor="ctr"/>
          <a:lstStyle>
            <a:lvl1pPr defTabSz="4999038">
              <a:spcBef>
                <a:spcPct val="20000"/>
              </a:spcBef>
              <a:buChar char="•"/>
              <a:defRPr sz="17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999038">
              <a:spcBef>
                <a:spcPct val="20000"/>
              </a:spcBef>
              <a:buChar char="–"/>
              <a:defRPr sz="15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999038">
              <a:spcBef>
                <a:spcPct val="20000"/>
              </a:spcBef>
              <a:buChar char="•"/>
              <a:defRPr sz="1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999038">
              <a:spcBef>
                <a:spcPct val="20000"/>
              </a:spcBef>
              <a:buChar char="–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999038">
              <a:spcBef>
                <a:spcPct val="20000"/>
              </a:spcBef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999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999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999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999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100" b="1" dirty="0">
                <a:solidFill>
                  <a:srgbClr val="011893"/>
                </a:solidFill>
              </a:rPr>
              <a:t>Project Description &amp; Sites</a:t>
            </a:r>
          </a:p>
        </p:txBody>
      </p:sp>
      <p:sp>
        <p:nvSpPr>
          <p:cNvPr id="4106" name="Rectangle 8">
            <a:extLst>
              <a:ext uri="{FF2B5EF4-FFF2-40B4-BE49-F238E27FC236}">
                <a16:creationId xmlns:a16="http://schemas.microsoft.com/office/drawing/2014/main" id="{43A82DBD-3E52-411A-947F-A15AACE98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625" y="6080125"/>
            <a:ext cx="23957897" cy="5883275"/>
          </a:xfrm>
          <a:prstGeom prst="rect">
            <a:avLst/>
          </a:prstGeom>
          <a:solidFill>
            <a:srgbClr val="0432FF">
              <a:alpha val="23000"/>
            </a:srgbClr>
          </a:solidFill>
          <a:ln w="9525">
            <a:solidFill>
              <a:schemeClr val="accent1">
                <a:lumMod val="25000"/>
              </a:schemeClr>
            </a:solidFill>
            <a:round/>
            <a:headEnd/>
            <a:tailEnd/>
          </a:ln>
        </p:spPr>
        <p:txBody>
          <a:bodyPr/>
          <a:lstStyle>
            <a:lvl1pPr marL="457200" indent="-457200" defTabSz="4703763">
              <a:spcBef>
                <a:spcPct val="20000"/>
              </a:spcBef>
              <a:buChar char="•"/>
              <a:defRPr sz="176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53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31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marL="0" lvl="0" indent="0" defTabSz="9144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800" u="sng" dirty="0">
                <a:latin typeface="+mj-lt"/>
              </a:rPr>
              <a:t>Areas of Study</a:t>
            </a:r>
            <a:r>
              <a:rPr lang="en-US" sz="4800" dirty="0">
                <a:latin typeface="+mj-lt"/>
              </a:rPr>
              <a:t>: (1) Program Development (2) Research</a:t>
            </a:r>
          </a:p>
          <a:p>
            <a:pPr marL="0" lvl="0" indent="0" defTabSz="9144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800" u="sng" dirty="0">
                <a:latin typeface="+mj-lt"/>
              </a:rPr>
              <a:t>Population</a:t>
            </a:r>
            <a:r>
              <a:rPr lang="en-US" sz="4800" dirty="0">
                <a:latin typeface="+mj-lt"/>
              </a:rPr>
              <a:t>: Older Adult Population</a:t>
            </a:r>
          </a:p>
          <a:p>
            <a:pPr marL="0" lvl="0" indent="0" defTabSz="9144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800" u="sng" dirty="0">
                <a:latin typeface="+mj-lt"/>
              </a:rPr>
              <a:t>Site</a:t>
            </a:r>
            <a:r>
              <a:rPr lang="en-US" sz="4800" dirty="0">
                <a:latin typeface="+mj-lt"/>
              </a:rPr>
              <a:t>: Glencroft Center for Modern Aging </a:t>
            </a:r>
          </a:p>
          <a:p>
            <a:pPr marL="0" lvl="0" indent="0" defTabSz="9144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800" u="sng" dirty="0">
                <a:latin typeface="+mj-lt"/>
              </a:rPr>
              <a:t>Description</a:t>
            </a:r>
            <a:r>
              <a:rPr lang="en-US" sz="4800" dirty="0">
                <a:latin typeface="+mj-lt"/>
              </a:rPr>
              <a:t>: My doctoral capstone project focused on the implications virtual reality (VR) technology has on aging and fear of falling. Through program development I provided occupation-based strategies and instruction on how to reduce falls and increase occupational performance. I also conducted research to assess how VR technology could be used as an intervention to reduce fear of falling within the aging population.</a:t>
            </a:r>
          </a:p>
        </p:txBody>
      </p:sp>
      <p:sp>
        <p:nvSpPr>
          <p:cNvPr id="15371" name="Rectangle 10">
            <a:extLst>
              <a:ext uri="{FF2B5EF4-FFF2-40B4-BE49-F238E27FC236}">
                <a16:creationId xmlns:a16="http://schemas.microsoft.com/office/drawing/2014/main" id="{9D9325FD-B6F2-4FD1-8C2E-946D24479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5325" y="20322568"/>
            <a:ext cx="9166462" cy="1013431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703763">
              <a:spcBef>
                <a:spcPct val="20000"/>
              </a:spcBef>
              <a:buChar char="•"/>
              <a:defRPr sz="17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5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sp>
        <p:nvSpPr>
          <p:cNvPr id="15372" name="Rectangle 11">
            <a:extLst>
              <a:ext uri="{FF2B5EF4-FFF2-40B4-BE49-F238E27FC236}">
                <a16:creationId xmlns:a16="http://schemas.microsoft.com/office/drawing/2014/main" id="{D24D4C10-EDCB-4832-8A62-2FE74DD5A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625" y="4920652"/>
            <a:ext cx="23896118" cy="946747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703763">
              <a:spcBef>
                <a:spcPct val="20000"/>
              </a:spcBef>
              <a:buChar char="•"/>
              <a:defRPr sz="17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5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sp>
        <p:nvSpPr>
          <p:cNvPr id="15373" name="Rectangle 16">
            <a:extLst>
              <a:ext uri="{FF2B5EF4-FFF2-40B4-BE49-F238E27FC236}">
                <a16:creationId xmlns:a16="http://schemas.microsoft.com/office/drawing/2014/main" id="{FD07D943-CEBE-4DEB-915B-6B76401D7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148" y="6390272"/>
            <a:ext cx="24395113" cy="5911850"/>
          </a:xfrm>
          <a:prstGeom prst="rect">
            <a:avLst/>
          </a:prstGeom>
          <a:solidFill>
            <a:srgbClr val="0432FF">
              <a:alpha val="23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t"/>
          <a:lstStyle>
            <a:lvl1pPr marL="457200" indent="-457200" defTabSz="4703763">
              <a:spcBef>
                <a:spcPct val="20000"/>
              </a:spcBef>
              <a:buChar char="•"/>
              <a:defRPr sz="17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5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indent="0">
              <a:buNone/>
            </a:pPr>
            <a:endParaRPr lang="en-US" sz="800" u="sng" dirty="0">
              <a:latin typeface="+mj-lt"/>
              <a:ea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en-US" sz="4400" u="sng" dirty="0">
                <a:latin typeface="+mj-lt"/>
                <a:ea typeface="Times New Roman" panose="02020603050405020304" pitchFamily="18" charset="0"/>
              </a:rPr>
              <a:t>Outcome Measure 1: </a:t>
            </a:r>
            <a:r>
              <a:rPr lang="en-US" sz="4400" dirty="0">
                <a:latin typeface="+mj-lt"/>
                <a:ea typeface="Times New Roman" panose="02020603050405020304" pitchFamily="18" charset="0"/>
              </a:rPr>
              <a:t>Through program and policy development/enhancement in a long-term care facility the student will aim to enhance occupation-based strategies for improving I/ADL engagement amongst the target populations as measured through survey and quality of life indicators.</a:t>
            </a:r>
          </a:p>
          <a:p>
            <a:pPr marL="0" indent="0">
              <a:buNone/>
            </a:pPr>
            <a:r>
              <a:rPr lang="en-US" sz="4400" u="sng" dirty="0">
                <a:latin typeface="+mj-lt"/>
                <a:ea typeface="Times New Roman" panose="02020603050405020304" pitchFamily="18" charset="0"/>
              </a:rPr>
              <a:t>Outcome Measure 2: </a:t>
            </a:r>
            <a:r>
              <a:rPr lang="en-US" sz="4400" dirty="0">
                <a:latin typeface="+mj-lt"/>
                <a:ea typeface="Times New Roman" panose="02020603050405020304" pitchFamily="18" charset="0"/>
              </a:rPr>
              <a:t>In order to develop an increased application of research skills, the student will develop a survey that assesses fear of falling within the older Adult Population. </a:t>
            </a:r>
          </a:p>
          <a:p>
            <a:pPr marL="0" indent="0">
              <a:buNone/>
            </a:pPr>
            <a:r>
              <a:rPr lang="en-US" sz="4400" u="sng" dirty="0">
                <a:latin typeface="+mj-lt"/>
                <a:ea typeface="Times New Roman" panose="02020603050405020304" pitchFamily="18" charset="0"/>
              </a:rPr>
              <a:t>Related Learning Objectives:</a:t>
            </a:r>
            <a:r>
              <a:rPr lang="en-US" sz="4400" dirty="0">
                <a:latin typeface="+mj-lt"/>
                <a:ea typeface="Times New Roman" panose="02020603050405020304" pitchFamily="18" charset="0"/>
              </a:rPr>
              <a:t> Develop &amp; conduct pre/post-survey research, present educational materials, create occupation-based VR tutorials </a:t>
            </a:r>
            <a:endParaRPr lang="en-US" sz="4400" u="sng" dirty="0">
              <a:latin typeface="+mj-lt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4000" dirty="0"/>
          </a:p>
        </p:txBody>
      </p:sp>
      <p:sp>
        <p:nvSpPr>
          <p:cNvPr id="15374" name="Rectangle 9">
            <a:extLst>
              <a:ext uri="{FF2B5EF4-FFF2-40B4-BE49-F238E27FC236}">
                <a16:creationId xmlns:a16="http://schemas.microsoft.com/office/drawing/2014/main" id="{A6969A0A-E9FE-4765-AC72-27A9CE132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845" y="32834368"/>
            <a:ext cx="23957896" cy="1071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45786" tIns="72893" rIns="145786" bIns="72893" anchor="ctr"/>
          <a:lstStyle>
            <a:lvl1pPr defTabSz="4999038">
              <a:spcBef>
                <a:spcPct val="20000"/>
              </a:spcBef>
              <a:buChar char="•"/>
              <a:defRPr sz="17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999038">
              <a:spcBef>
                <a:spcPct val="20000"/>
              </a:spcBef>
              <a:buChar char="–"/>
              <a:defRPr sz="15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999038">
              <a:spcBef>
                <a:spcPct val="20000"/>
              </a:spcBef>
              <a:buChar char="•"/>
              <a:defRPr sz="1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999038">
              <a:spcBef>
                <a:spcPct val="20000"/>
              </a:spcBef>
              <a:buChar char="–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999038">
              <a:spcBef>
                <a:spcPct val="20000"/>
              </a:spcBef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999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999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999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999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100" b="1" dirty="0">
                <a:solidFill>
                  <a:srgbClr val="011893"/>
                </a:solidFill>
              </a:rPr>
              <a:t>Christ | Scholarship | Service</a:t>
            </a:r>
          </a:p>
        </p:txBody>
      </p:sp>
      <p:sp>
        <p:nvSpPr>
          <p:cNvPr id="15375" name="Rectangle 9">
            <a:extLst>
              <a:ext uri="{FF2B5EF4-FFF2-40B4-BE49-F238E27FC236}">
                <a16:creationId xmlns:a16="http://schemas.microsoft.com/office/drawing/2014/main" id="{D87F6EA6-30BD-47B7-A6D4-80E429CE7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74071" y="12595451"/>
            <a:ext cx="24395113" cy="129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45786" tIns="72893" rIns="145786" bIns="72893" anchor="ctr"/>
          <a:lstStyle>
            <a:lvl1pPr defTabSz="4999038">
              <a:spcBef>
                <a:spcPct val="20000"/>
              </a:spcBef>
              <a:buChar char="•"/>
              <a:defRPr sz="17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999038">
              <a:spcBef>
                <a:spcPct val="20000"/>
              </a:spcBef>
              <a:buChar char="–"/>
              <a:defRPr sz="15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999038">
              <a:spcBef>
                <a:spcPct val="20000"/>
              </a:spcBef>
              <a:buChar char="•"/>
              <a:defRPr sz="1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999038">
              <a:spcBef>
                <a:spcPct val="20000"/>
              </a:spcBef>
              <a:buChar char="–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999038">
              <a:spcBef>
                <a:spcPct val="20000"/>
              </a:spcBef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999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999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999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999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100" b="1" dirty="0">
                <a:solidFill>
                  <a:srgbClr val="011893"/>
                </a:solidFill>
              </a:rPr>
              <a:t>Mission &amp; Vision Statements </a:t>
            </a:r>
          </a:p>
        </p:txBody>
      </p:sp>
      <p:sp>
        <p:nvSpPr>
          <p:cNvPr id="15376" name="Rectangle 9">
            <a:extLst>
              <a:ext uri="{FF2B5EF4-FFF2-40B4-BE49-F238E27FC236}">
                <a16:creationId xmlns:a16="http://schemas.microsoft.com/office/drawing/2014/main" id="{B5E784CB-893A-4C48-BC65-73ED7D5A5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72031" y="20322567"/>
            <a:ext cx="14665402" cy="12107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45786" tIns="72893" rIns="145786" bIns="72893" anchor="ctr"/>
          <a:lstStyle>
            <a:lvl1pPr defTabSz="4999038">
              <a:spcBef>
                <a:spcPct val="20000"/>
              </a:spcBef>
              <a:buChar char="•"/>
              <a:defRPr sz="17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999038">
              <a:spcBef>
                <a:spcPct val="20000"/>
              </a:spcBef>
              <a:buChar char="–"/>
              <a:defRPr sz="15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999038">
              <a:spcBef>
                <a:spcPct val="20000"/>
              </a:spcBef>
              <a:buChar char="•"/>
              <a:defRPr sz="1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999038">
              <a:spcBef>
                <a:spcPct val="20000"/>
              </a:spcBef>
              <a:buChar char="–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999038">
              <a:spcBef>
                <a:spcPct val="20000"/>
              </a:spcBef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999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999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999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999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100" b="1" dirty="0">
                <a:solidFill>
                  <a:srgbClr val="011893"/>
                </a:solidFill>
              </a:rPr>
              <a:t>Future Implications for OT</a:t>
            </a:r>
          </a:p>
        </p:txBody>
      </p:sp>
      <p:sp>
        <p:nvSpPr>
          <p:cNvPr id="15377" name="Rectangle 49">
            <a:extLst>
              <a:ext uri="{FF2B5EF4-FFF2-40B4-BE49-F238E27FC236}">
                <a16:creationId xmlns:a16="http://schemas.microsoft.com/office/drawing/2014/main" id="{C46F2942-DBD9-42AE-9C15-04F60F1A7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847" y="24542750"/>
            <a:ext cx="23957896" cy="7918450"/>
          </a:xfrm>
          <a:prstGeom prst="rect">
            <a:avLst/>
          </a:prstGeom>
          <a:solidFill>
            <a:srgbClr val="0432FF">
              <a:alpha val="23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t"/>
          <a:lstStyle>
            <a:lvl1pPr defTabSz="4703763">
              <a:spcBef>
                <a:spcPct val="20000"/>
              </a:spcBef>
              <a:buChar char="•"/>
              <a:defRPr sz="17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5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Needs Assessment: </a:t>
            </a:r>
            <a:r>
              <a:rPr lang="en-US" sz="3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reviewed the literature and consulted with other occupational therapists and professionals to assess the need for further research on the implications of virtual reality on falling. I also consulted with my capstone site to assess the need for further program development of their virtual reality program for older adults.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Literature Review: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sz="3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Using VR technology has shown benefits in treating age related conditions including Parkinson’s Disease, stroke related impairments, decreased functional mobility, and cognition.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sz="3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 in 4 older adults experience at least one fall a year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sz="3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20-60% of older adults report a fear of falling and 20-55% report decreased activity due to this concern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sz="3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Current literature supports that VR has the potential to be utilized as conjunctive treatment and produce better outcomes in the aging population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sz="3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Further research with standardized protocols are needed to further generalize results and expand on the benefits of VR technology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78" name="Rectangle 50">
            <a:extLst>
              <a:ext uri="{FF2B5EF4-FFF2-40B4-BE49-F238E27FC236}">
                <a16:creationId xmlns:a16="http://schemas.microsoft.com/office/drawing/2014/main" id="{FD18BC45-E53C-46BD-B12D-70717C06F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5325" y="14131925"/>
            <a:ext cx="24401463" cy="5846763"/>
          </a:xfrm>
          <a:prstGeom prst="rect">
            <a:avLst/>
          </a:prstGeom>
          <a:solidFill>
            <a:srgbClr val="0432FF">
              <a:alpha val="23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4703763">
              <a:spcBef>
                <a:spcPct val="20000"/>
              </a:spcBef>
              <a:buChar char="•"/>
              <a:defRPr sz="17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5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Mission Statement: </a:t>
            </a:r>
            <a:r>
              <a:rPr lang="en-US" sz="5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increase physical, cognitive, and emotional quality of life in the older adult population using technology and occupation-based activities.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Vision Statement: </a:t>
            </a:r>
            <a:r>
              <a:rPr lang="en-US" sz="5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treat the older adult population holistically by allowing them to safely participate in desired meaningful activities while simultaneously improving physical and cognitive functioning. </a:t>
            </a:r>
          </a:p>
        </p:txBody>
      </p:sp>
      <p:sp>
        <p:nvSpPr>
          <p:cNvPr id="15379" name="Rectangle 51">
            <a:extLst>
              <a:ext uri="{FF2B5EF4-FFF2-40B4-BE49-F238E27FC236}">
                <a16:creationId xmlns:a16="http://schemas.microsoft.com/office/drawing/2014/main" id="{183FA308-6486-41E1-9D88-32942290C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03780" y="21855308"/>
            <a:ext cx="14665403" cy="5300662"/>
          </a:xfrm>
          <a:prstGeom prst="rect">
            <a:avLst/>
          </a:prstGeom>
          <a:solidFill>
            <a:srgbClr val="0432FF">
              <a:alpha val="23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marL="457200" indent="-457200" defTabSz="4703763">
              <a:spcBef>
                <a:spcPct val="20000"/>
              </a:spcBef>
              <a:buChar char="•"/>
              <a:defRPr sz="17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5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3400" dirty="0">
                <a:latin typeface="+mj-lt"/>
              </a:rPr>
              <a:t>Impact on OT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3400" dirty="0">
                <a:latin typeface="+mj-lt"/>
              </a:rPr>
              <a:t>Research showed reduced fear of falling after VR intervention, recorded presentation on the implications of VR technology on aging, research manuscript outlining the results of my research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3400" dirty="0">
                <a:latin typeface="+mj-lt"/>
              </a:rPr>
              <a:t>Impact on my career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3400" dirty="0">
                <a:latin typeface="+mj-lt"/>
              </a:rPr>
              <a:t>I was able to further develop my knowledge on age related impairments and how virtual reality technology can be utilized within </a:t>
            </a:r>
            <a:r>
              <a:rPr lang="en-US" altLang="en-US" sz="3400">
                <a:latin typeface="+mj-lt"/>
              </a:rPr>
              <a:t>the ageing </a:t>
            </a:r>
            <a:r>
              <a:rPr lang="en-US" altLang="en-US" sz="3400" dirty="0">
                <a:latin typeface="+mj-lt"/>
              </a:rPr>
              <a:t>population. My doctoral capstone challenged me to think outside of the box to help the populations I serve which I plan to continue to do throughout my career.</a:t>
            </a:r>
          </a:p>
        </p:txBody>
      </p:sp>
      <p:sp>
        <p:nvSpPr>
          <p:cNvPr id="15384" name="Rectangle 16">
            <a:extLst>
              <a:ext uri="{FF2B5EF4-FFF2-40B4-BE49-F238E27FC236}">
                <a16:creationId xmlns:a16="http://schemas.microsoft.com/office/drawing/2014/main" id="{52290118-F0CF-4223-9157-95A29E76A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5325" y="21474112"/>
            <a:ext cx="9166462" cy="5526146"/>
          </a:xfrm>
          <a:prstGeom prst="rect">
            <a:avLst/>
          </a:prstGeom>
          <a:solidFill>
            <a:srgbClr val="0432FF">
              <a:alpha val="23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457200" indent="-457200" defTabSz="4703763">
              <a:spcBef>
                <a:spcPct val="20000"/>
              </a:spcBef>
              <a:buChar char="•"/>
              <a:defRPr sz="17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5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Deliverable #1: </a:t>
            </a:r>
            <a:r>
              <a:rPr lang="en-US" sz="5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Virtual Reality Tutorials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Deliverable #2: </a:t>
            </a:r>
            <a:r>
              <a:rPr lang="en-US" sz="5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CEU Course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Deliverable #3: </a:t>
            </a:r>
            <a:r>
              <a:rPr lang="en-US" sz="5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Presentation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Deliverable #4: </a:t>
            </a:r>
            <a:r>
              <a:rPr lang="en-US" sz="5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Flyer and Data  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Deliverable #5:</a:t>
            </a:r>
            <a:r>
              <a:rPr lang="en-US" sz="5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Pre/Posttest Survey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023952-7875-41B8-B002-67FB8297E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929" y="220821"/>
            <a:ext cx="4787900" cy="4787900"/>
          </a:xfrm>
          <a:prstGeom prst="rect">
            <a:avLst/>
          </a:prstGeom>
        </p:spPr>
      </p:pic>
      <p:pic>
        <p:nvPicPr>
          <p:cNvPr id="1026" name="Picture 2" descr="Huntington University (United States) - Wikipedia">
            <a:extLst>
              <a:ext uri="{FF2B5EF4-FFF2-40B4-BE49-F238E27FC236}">
                <a16:creationId xmlns:a16="http://schemas.microsoft.com/office/drawing/2014/main" id="{A4E6E0E5-959E-4005-81D8-38871A23E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09" y="234947"/>
            <a:ext cx="7507153" cy="39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9">
            <a:extLst>
              <a:ext uri="{FF2B5EF4-FFF2-40B4-BE49-F238E27FC236}">
                <a16:creationId xmlns:a16="http://schemas.microsoft.com/office/drawing/2014/main" id="{909339D4-927C-43C5-B655-810BB63D1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845" y="23312988"/>
            <a:ext cx="23957897" cy="1071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45786" tIns="72893" rIns="145786" bIns="72893" anchor="ctr"/>
          <a:lstStyle>
            <a:lvl1pPr defTabSz="4999038">
              <a:spcBef>
                <a:spcPct val="20000"/>
              </a:spcBef>
              <a:buChar char="•"/>
              <a:defRPr sz="17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999038">
              <a:spcBef>
                <a:spcPct val="20000"/>
              </a:spcBef>
              <a:buChar char="–"/>
              <a:defRPr sz="15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999038">
              <a:spcBef>
                <a:spcPct val="20000"/>
              </a:spcBef>
              <a:buChar char="•"/>
              <a:defRPr sz="1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999038">
              <a:spcBef>
                <a:spcPct val="20000"/>
              </a:spcBef>
              <a:buChar char="–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999038">
              <a:spcBef>
                <a:spcPct val="20000"/>
              </a:spcBef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999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999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999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9990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100" b="1" dirty="0">
                <a:solidFill>
                  <a:srgbClr val="011893"/>
                </a:solidFill>
              </a:rPr>
              <a:t>Needs Assessment | Literature Review</a:t>
            </a:r>
          </a:p>
        </p:txBody>
      </p:sp>
      <p:sp>
        <p:nvSpPr>
          <p:cNvPr id="26" name="Rectangle 49">
            <a:extLst>
              <a:ext uri="{FF2B5EF4-FFF2-40B4-BE49-F238E27FC236}">
                <a16:creationId xmlns:a16="http://schemas.microsoft.com/office/drawing/2014/main" id="{F5AA3EBC-6D1F-43F7-80C6-F8994F358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626" y="34061400"/>
            <a:ext cx="23957896" cy="3200400"/>
          </a:xfrm>
          <a:prstGeom prst="rect">
            <a:avLst/>
          </a:prstGeom>
          <a:solidFill>
            <a:srgbClr val="0432FF">
              <a:alpha val="23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defTabSz="4703763">
              <a:spcBef>
                <a:spcPct val="20000"/>
              </a:spcBef>
              <a:buChar char="•"/>
              <a:defRPr sz="17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5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3600" dirty="0">
                <a:solidFill>
                  <a:srgbClr val="1B311E"/>
                </a:solidFill>
                <a:latin typeface="+mj-lt"/>
                <a:ea typeface="+mn-ea"/>
                <a:cs typeface="Calibri" panose="020F0502020204030204" pitchFamily="34" charset="0"/>
              </a:rPr>
              <a:t>Christ</a:t>
            </a:r>
          </a:p>
          <a:p>
            <a:pPr marL="571500" indent="-571500" defTabSz="914400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v"/>
            </a:pPr>
            <a:r>
              <a:rPr lang="en-US" sz="3200" dirty="0">
                <a:solidFill>
                  <a:srgbClr val="1B311E"/>
                </a:solidFill>
                <a:latin typeface="+mj-lt"/>
                <a:ea typeface="+mn-ea"/>
                <a:cs typeface="Calibri" panose="020F0502020204030204" pitchFamily="34" charset="0"/>
              </a:rPr>
              <a:t>Leviticus 19:32 – Stand up in the presence of the elderly, and show respect for the aged</a:t>
            </a: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3600" dirty="0">
                <a:solidFill>
                  <a:srgbClr val="1B311E"/>
                </a:solidFill>
                <a:latin typeface="+mj-lt"/>
                <a:ea typeface="+mn-ea"/>
                <a:cs typeface="Calibri" panose="020F0502020204030204" pitchFamily="34" charset="0"/>
              </a:rPr>
              <a:t>Service</a:t>
            </a:r>
          </a:p>
          <a:p>
            <a:pPr marL="571500" indent="-571500" defTabSz="914400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v"/>
            </a:pPr>
            <a:r>
              <a:rPr lang="en-US" sz="3200" dirty="0">
                <a:solidFill>
                  <a:srgbClr val="1B311E"/>
                </a:solidFill>
                <a:latin typeface="+mj-lt"/>
                <a:ea typeface="+mn-ea"/>
                <a:cs typeface="Calibri" panose="020F0502020204030204" pitchFamily="34" charset="0"/>
              </a:rPr>
              <a:t>Caring for and serving the older adult population</a:t>
            </a: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3600" dirty="0">
                <a:solidFill>
                  <a:srgbClr val="1B311E"/>
                </a:solidFill>
                <a:latin typeface="+mj-lt"/>
                <a:ea typeface="+mn-ea"/>
                <a:cs typeface="Calibri" panose="020F0502020204030204" pitchFamily="34" charset="0"/>
              </a:rPr>
              <a:t>Scholarship</a:t>
            </a:r>
          </a:p>
          <a:p>
            <a:pPr marL="571500" indent="-571500" defTabSz="914400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v"/>
            </a:pPr>
            <a:r>
              <a:rPr lang="en-US" sz="3200" dirty="0">
                <a:solidFill>
                  <a:srgbClr val="1B311E"/>
                </a:solidFill>
                <a:latin typeface="+mj-lt"/>
                <a:ea typeface="+mn-ea"/>
                <a:cs typeface="Calibri" panose="020F0502020204030204" pitchFamily="34" charset="0"/>
              </a:rPr>
              <a:t>Research and Program Enhancement</a:t>
            </a:r>
          </a:p>
        </p:txBody>
      </p:sp>
      <p:pic>
        <p:nvPicPr>
          <p:cNvPr id="7" name="Picture 6" descr="A picture containing person, indoor, wall, ceiling&#10;&#10;Description automatically generated">
            <a:extLst>
              <a:ext uri="{FF2B5EF4-FFF2-40B4-BE49-F238E27FC236}">
                <a16:creationId xmlns:a16="http://schemas.microsoft.com/office/drawing/2014/main" id="{E8C4CAE0-9438-1BBB-AD46-193729F6FD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319" y="12196846"/>
            <a:ext cx="7923737" cy="10564983"/>
          </a:xfrm>
          <a:prstGeom prst="rect">
            <a:avLst/>
          </a:prstGeom>
        </p:spPr>
      </p:pic>
      <p:pic>
        <p:nvPicPr>
          <p:cNvPr id="9" name="Picture 8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87821183-665E-600F-A57B-9F80CC6C59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193161" y="13550125"/>
            <a:ext cx="10564984" cy="7923738"/>
          </a:xfrm>
          <a:prstGeom prst="rect">
            <a:avLst/>
          </a:prstGeom>
        </p:spPr>
      </p:pic>
      <p:pic>
        <p:nvPicPr>
          <p:cNvPr id="12" name="Picture 11" descr="A picture containing wall, indoor&#10;&#10;Description automatically generated">
            <a:extLst>
              <a:ext uri="{FF2B5EF4-FFF2-40B4-BE49-F238E27FC236}">
                <a16:creationId xmlns:a16="http://schemas.microsoft.com/office/drawing/2014/main" id="{310EC9FC-F74B-189E-C4A7-796222D6DC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40998" y="13517469"/>
            <a:ext cx="10564983" cy="7923737"/>
          </a:xfrm>
          <a:prstGeom prst="rect">
            <a:avLst/>
          </a:prstGeom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7A7FC477-4E0F-3437-D094-5A2A4289C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3682993" y="5838593"/>
            <a:ext cx="35948080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16" descr="Glencroft University Fact Sheet - Glencroft Center for Modern Aging Digital  Newsroom">
            <a:extLst>
              <a:ext uri="{FF2B5EF4-FFF2-40B4-BE49-F238E27FC236}">
                <a16:creationId xmlns:a16="http://schemas.microsoft.com/office/drawing/2014/main" id="{97CD7B22-71D1-C4B8-F034-6616764BFB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r:link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6"/>
          <a:stretch>
            <a:fillRect/>
          </a:stretch>
        </p:blipFill>
        <p:spPr bwMode="auto">
          <a:xfrm>
            <a:off x="35523809" y="27904118"/>
            <a:ext cx="12044243" cy="590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1800F8-169B-156C-6253-EED8F150C4A4}"/>
              </a:ext>
            </a:extLst>
          </p:cNvPr>
          <p:cNvSpPr txBox="1"/>
          <p:nvPr/>
        </p:nvSpPr>
        <p:spPr>
          <a:xfrm>
            <a:off x="40006587" y="4028847"/>
            <a:ext cx="914400" cy="26222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DF022F98-0EA4-8B03-7797-E218D60071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6002" y="27345163"/>
            <a:ext cx="7023865" cy="70238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0F8A5EE60A4B44AC21C7A21A334900" ma:contentTypeVersion="15" ma:contentTypeDescription="Create a new document." ma:contentTypeScope="" ma:versionID="91d9c797acd6d4f0825cbc0fa8bc394e">
  <xsd:schema xmlns:xsd="http://www.w3.org/2001/XMLSchema" xmlns:xs="http://www.w3.org/2001/XMLSchema" xmlns:p="http://schemas.microsoft.com/office/2006/metadata/properties" xmlns:ns1="http://schemas.microsoft.com/sharepoint/v3" xmlns:ns2="498c195f-153e-4fb4-8127-c615bb741688" xmlns:ns3="2929d309-932e-495b-a2f1-ffc89c0b1191" targetNamespace="http://schemas.microsoft.com/office/2006/metadata/properties" ma:root="true" ma:fieldsID="96b15fda9f1b4408ca90040bbeaede34" ns1:_="" ns2:_="" ns3:_="">
    <xsd:import namespace="http://schemas.microsoft.com/sharepoint/v3"/>
    <xsd:import namespace="498c195f-153e-4fb4-8127-c615bb741688"/>
    <xsd:import namespace="2929d309-932e-495b-a2f1-ffc89c0b11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8c195f-153e-4fb4-8127-c615bb7416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24e6fa2-0e45-4a8e-b5e6-a394911b1d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29d309-932e-495b-a2f1-ffc89c0b119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5e6015f-397c-43ea-961e-ec93f9e4ebcd}" ma:internalName="TaxCatchAll" ma:showField="CatchAllData" ma:web="2929d309-932e-495b-a2f1-ffc89c0b11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498c195f-153e-4fb4-8127-c615bb741688" xsi:nil="true"/>
    <_ip_UnifiedCompliancePolicyUIAction xmlns="http://schemas.microsoft.com/sharepoint/v3" xsi:nil="true"/>
    <TaxCatchAll xmlns="2929d309-932e-495b-a2f1-ffc89c0b1191" xsi:nil="true"/>
    <_ip_UnifiedCompliancePolicyProperties xmlns="http://schemas.microsoft.com/sharepoint/v3" xsi:nil="true"/>
    <lcf76f155ced4ddcb4097134ff3c332f xmlns="498c195f-153e-4fb4-8127-c615bb74168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1BA1F3C-5973-4537-9174-73F5C4502AE9}"/>
</file>

<file path=customXml/itemProps2.xml><?xml version="1.0" encoding="utf-8"?>
<ds:datastoreItem xmlns:ds="http://schemas.openxmlformats.org/officeDocument/2006/customXml" ds:itemID="{DF3BF68E-3DA1-49E3-8396-3AE4020FAE77}"/>
</file>

<file path=customXml/itemProps3.xml><?xml version="1.0" encoding="utf-8"?>
<ds:datastoreItem xmlns:ds="http://schemas.openxmlformats.org/officeDocument/2006/customXml" ds:itemID="{1574935B-99EB-4311-88E7-B4E8CAF0F388}"/>
</file>

<file path=docProps/app.xml><?xml version="1.0" encoding="utf-8"?>
<Properties xmlns="http://schemas.openxmlformats.org/officeDocument/2006/extended-properties" xmlns:vt="http://schemas.openxmlformats.org/officeDocument/2006/docPropsVTypes">
  <Template>{F81375D5-EEDC-7248-B8A5-90D24FFF63D3}tf10001119</Template>
  <TotalTime>5932</TotalTime>
  <Words>617</Words>
  <Application>Microsoft Macintosh PowerPoint</Application>
  <PresentationFormat>Custom</PresentationFormat>
  <Paragraphs>48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Wingdings</vt:lpstr>
      <vt:lpstr>Default Design</vt:lpstr>
      <vt:lpstr>PowerPoint Presentation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Cindy Kranz</dc:creator>
  <cp:lastModifiedBy>Malia Menon</cp:lastModifiedBy>
  <cp:revision>254</cp:revision>
  <dcterms:created xsi:type="dcterms:W3CDTF">2014-11-25T22:38:55Z</dcterms:created>
  <dcterms:modified xsi:type="dcterms:W3CDTF">2022-07-21T21:42:45Z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0x0101008B0F8A5EE60A4B44AC21C7A21A334900</vt:lpwstr>
  </property>
  <property fmtid="{D5CDD505-2E9C-101B-9397-08002B2CF9AE}" pid="3" name="Order">
    <vt:r8>5210700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</Properties>
</file>